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7" r:id="rId3"/>
    <p:sldId id="266" r:id="rId4"/>
    <p:sldId id="257" r:id="rId5"/>
    <p:sldId id="258" r:id="rId6"/>
    <p:sldId id="263" r:id="rId7"/>
    <p:sldId id="264" r:id="rId8"/>
    <p:sldId id="259" r:id="rId9"/>
    <p:sldId id="261" r:id="rId10"/>
    <p:sldId id="262" r:id="rId11"/>
    <p:sldId id="268" r:id="rId12"/>
    <p:sldId id="265"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3" d="100"/>
          <a:sy n="63" d="100"/>
        </p:scale>
        <p:origin x="804"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D8EAF40-4886-4C46-8837-A1F261234626}" type="datetimeFigureOut">
              <a:rPr lang="en-US" smtClean="0"/>
              <a:t>4/10/2017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AE3FC3-0254-4F5F-ABC4-51D0B1626B27}" type="slidenum">
              <a:rPr lang="en-US" smtClean="0"/>
              <a:t>‹#›</a:t>
            </a:fld>
            <a:endParaRPr lang="en-US"/>
          </a:p>
        </p:txBody>
      </p:sp>
    </p:spTree>
    <p:extLst>
      <p:ext uri="{BB962C8B-B14F-4D97-AF65-F5344CB8AC3E}">
        <p14:creationId xmlns:p14="http://schemas.microsoft.com/office/powerpoint/2010/main" val="20546153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D8EAF40-4886-4C46-8837-A1F261234626}" type="datetimeFigureOut">
              <a:rPr lang="en-US" smtClean="0"/>
              <a:t>4/10/2017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AE3FC3-0254-4F5F-ABC4-51D0B1626B27}" type="slidenum">
              <a:rPr lang="en-US" smtClean="0"/>
              <a:t>‹#›</a:t>
            </a:fld>
            <a:endParaRPr lang="en-US"/>
          </a:p>
        </p:txBody>
      </p:sp>
    </p:spTree>
    <p:extLst>
      <p:ext uri="{BB962C8B-B14F-4D97-AF65-F5344CB8AC3E}">
        <p14:creationId xmlns:p14="http://schemas.microsoft.com/office/powerpoint/2010/main" val="28830231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D8EAF40-4886-4C46-8837-A1F261234626}" type="datetimeFigureOut">
              <a:rPr lang="en-US" smtClean="0"/>
              <a:t>4/10/2017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AE3FC3-0254-4F5F-ABC4-51D0B1626B27}" type="slidenum">
              <a:rPr lang="en-US" smtClean="0"/>
              <a:t>‹#›</a:t>
            </a:fld>
            <a:endParaRPr lang="en-US"/>
          </a:p>
        </p:txBody>
      </p:sp>
    </p:spTree>
    <p:extLst>
      <p:ext uri="{BB962C8B-B14F-4D97-AF65-F5344CB8AC3E}">
        <p14:creationId xmlns:p14="http://schemas.microsoft.com/office/powerpoint/2010/main" val="22232875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D8EAF40-4886-4C46-8837-A1F261234626}" type="datetimeFigureOut">
              <a:rPr lang="en-US" smtClean="0"/>
              <a:t>4/10/2017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AE3FC3-0254-4F5F-ABC4-51D0B1626B27}" type="slidenum">
              <a:rPr lang="en-US" smtClean="0"/>
              <a:t>‹#›</a:t>
            </a:fld>
            <a:endParaRPr lang="en-US"/>
          </a:p>
        </p:txBody>
      </p:sp>
    </p:spTree>
    <p:extLst>
      <p:ext uri="{BB962C8B-B14F-4D97-AF65-F5344CB8AC3E}">
        <p14:creationId xmlns:p14="http://schemas.microsoft.com/office/powerpoint/2010/main" val="31979743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D8EAF40-4886-4C46-8837-A1F261234626}" type="datetimeFigureOut">
              <a:rPr lang="en-US" smtClean="0"/>
              <a:t>4/10/2017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0AE3FC3-0254-4F5F-ABC4-51D0B1626B27}" type="slidenum">
              <a:rPr lang="en-US" smtClean="0"/>
              <a:t>‹#›</a:t>
            </a:fld>
            <a:endParaRPr lang="en-US"/>
          </a:p>
        </p:txBody>
      </p:sp>
    </p:spTree>
    <p:extLst>
      <p:ext uri="{BB962C8B-B14F-4D97-AF65-F5344CB8AC3E}">
        <p14:creationId xmlns:p14="http://schemas.microsoft.com/office/powerpoint/2010/main" val="41044671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D8EAF40-4886-4C46-8837-A1F261234626}" type="datetimeFigureOut">
              <a:rPr lang="en-US" smtClean="0"/>
              <a:t>4/10/2017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0AE3FC3-0254-4F5F-ABC4-51D0B1626B27}" type="slidenum">
              <a:rPr lang="en-US" smtClean="0"/>
              <a:t>‹#›</a:t>
            </a:fld>
            <a:endParaRPr lang="en-US"/>
          </a:p>
        </p:txBody>
      </p:sp>
    </p:spTree>
    <p:extLst>
      <p:ext uri="{BB962C8B-B14F-4D97-AF65-F5344CB8AC3E}">
        <p14:creationId xmlns:p14="http://schemas.microsoft.com/office/powerpoint/2010/main" val="17890308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8EAF40-4886-4C46-8837-A1F261234626}" type="datetimeFigureOut">
              <a:rPr lang="en-US" smtClean="0"/>
              <a:t>4/10/2017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0AE3FC3-0254-4F5F-ABC4-51D0B1626B27}" type="slidenum">
              <a:rPr lang="en-US" smtClean="0"/>
              <a:t>‹#›</a:t>
            </a:fld>
            <a:endParaRPr lang="en-US"/>
          </a:p>
        </p:txBody>
      </p:sp>
    </p:spTree>
    <p:extLst>
      <p:ext uri="{BB962C8B-B14F-4D97-AF65-F5344CB8AC3E}">
        <p14:creationId xmlns:p14="http://schemas.microsoft.com/office/powerpoint/2010/main" val="7394003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D8EAF40-4886-4C46-8837-A1F261234626}" type="datetimeFigureOut">
              <a:rPr lang="en-US" smtClean="0"/>
              <a:t>4/10/2017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AE3FC3-0254-4F5F-ABC4-51D0B1626B27}" type="slidenum">
              <a:rPr lang="en-US" smtClean="0"/>
              <a:t>‹#›</a:t>
            </a:fld>
            <a:endParaRPr lang="en-US"/>
          </a:p>
        </p:txBody>
      </p:sp>
    </p:spTree>
    <p:extLst>
      <p:ext uri="{BB962C8B-B14F-4D97-AF65-F5344CB8AC3E}">
        <p14:creationId xmlns:p14="http://schemas.microsoft.com/office/powerpoint/2010/main" val="1875643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D8EAF40-4886-4C46-8837-A1F261234626}" type="datetimeFigureOut">
              <a:rPr lang="en-US" smtClean="0"/>
              <a:t>4/10/2017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AE3FC3-0254-4F5F-ABC4-51D0B1626B27}" type="slidenum">
              <a:rPr lang="en-US" smtClean="0"/>
              <a:t>‹#›</a:t>
            </a:fld>
            <a:endParaRPr lang="en-US"/>
          </a:p>
        </p:txBody>
      </p:sp>
    </p:spTree>
    <p:extLst>
      <p:ext uri="{BB962C8B-B14F-4D97-AF65-F5344CB8AC3E}">
        <p14:creationId xmlns:p14="http://schemas.microsoft.com/office/powerpoint/2010/main" val="14367964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D8EAF40-4886-4C46-8837-A1F261234626}" type="datetimeFigureOut">
              <a:rPr lang="en-US" smtClean="0"/>
              <a:t>4/10/2017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AE3FC3-0254-4F5F-ABC4-51D0B1626B27}" type="slidenum">
              <a:rPr lang="en-US" smtClean="0"/>
              <a:t>‹#›</a:t>
            </a:fld>
            <a:endParaRPr lang="en-US"/>
          </a:p>
        </p:txBody>
      </p:sp>
    </p:spTree>
    <p:extLst>
      <p:ext uri="{BB962C8B-B14F-4D97-AF65-F5344CB8AC3E}">
        <p14:creationId xmlns:p14="http://schemas.microsoft.com/office/powerpoint/2010/main" val="20628695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D8EAF40-4886-4C46-8837-A1F261234626}" type="datetimeFigureOut">
              <a:rPr lang="en-US" smtClean="0"/>
              <a:t>4/10/2017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AE3FC3-0254-4F5F-ABC4-51D0B1626B27}" type="slidenum">
              <a:rPr lang="en-US" smtClean="0"/>
              <a:t>‹#›</a:t>
            </a:fld>
            <a:endParaRPr lang="en-US"/>
          </a:p>
        </p:txBody>
      </p:sp>
    </p:spTree>
    <p:extLst>
      <p:ext uri="{BB962C8B-B14F-4D97-AF65-F5344CB8AC3E}">
        <p14:creationId xmlns:p14="http://schemas.microsoft.com/office/powerpoint/2010/main" val="3180087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8EAF40-4886-4C46-8837-A1F261234626}" type="datetimeFigureOut">
              <a:rPr lang="en-US" smtClean="0"/>
              <a:t>4/10/2017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AE3FC3-0254-4F5F-ABC4-51D0B1626B27}" type="slidenum">
              <a:rPr lang="en-US" smtClean="0"/>
              <a:t>‹#›</a:t>
            </a:fld>
            <a:endParaRPr lang="en-US"/>
          </a:p>
        </p:txBody>
      </p:sp>
    </p:spTree>
    <p:extLst>
      <p:ext uri="{BB962C8B-B14F-4D97-AF65-F5344CB8AC3E}">
        <p14:creationId xmlns:p14="http://schemas.microsoft.com/office/powerpoint/2010/main" val="32544726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hyperlink" Target="http://smallbusiness.chron.com/importance-technology-workplace-10607.html" TargetMode="External"/><Relationship Id="rId3" Type="http://schemas.openxmlformats.org/officeDocument/2006/relationships/hyperlink" Target="https://www.iofficecorp.com/blog/4-ways-technology-has-changed-the-modern-workplace" TargetMode="External"/><Relationship Id="rId7" Type="http://schemas.openxmlformats.org/officeDocument/2006/relationships/hyperlink" Target="https://www.technologyreview.com/s/515926/how-technology-is-destroying-jobs/" TargetMode="External"/><Relationship Id="rId2" Type="http://schemas.openxmlformats.org/officeDocument/2006/relationships/hyperlink" Target="https://www.ivyexec.com/executive-insights/2013/5-reasons-to-keep-up-with-technology-in-the-workplace/" TargetMode="External"/><Relationship Id="rId1" Type="http://schemas.openxmlformats.org/officeDocument/2006/relationships/slideLayout" Target="../slideLayouts/slideLayout2.xml"/><Relationship Id="rId6" Type="http://schemas.openxmlformats.org/officeDocument/2006/relationships/hyperlink" Target="http://economistsview.typepad.com/economistsview/technology/" TargetMode="External"/><Relationship Id="rId5" Type="http://schemas.openxmlformats.org/officeDocument/2006/relationships/hyperlink" Target="http://www.cnbc.com/2015/08/19/dont-fear-the-robots-tech-creates-more-jobs-than-it-destroys-report.html" TargetMode="External"/><Relationship Id="rId4" Type="http://schemas.openxmlformats.org/officeDocument/2006/relationships/hyperlink" Target="https://www.boundless.com/economics/textbooks/boundless-economics-textbook/economic-growth-20/productivity-98/impacts-of-technological-change-on-productivity-370-12467/" TargetMode="External"/><Relationship Id="rId9" Type="http://schemas.openxmlformats.org/officeDocument/2006/relationships/hyperlink" Target="https://www.libertarianism.org/publications/essays/does-more-technology-create-unemploymen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Technology in the Workforce: Does it Enhance or Inhibit </a:t>
            </a:r>
          </a:p>
        </p:txBody>
      </p:sp>
      <p:sp>
        <p:nvSpPr>
          <p:cNvPr id="3" name="Subtitle 2"/>
          <p:cNvSpPr>
            <a:spLocks noGrp="1"/>
          </p:cNvSpPr>
          <p:nvPr>
            <p:ph type="subTitle" idx="1"/>
          </p:nvPr>
        </p:nvSpPr>
        <p:spPr/>
        <p:txBody>
          <a:bodyPr/>
          <a:lstStyle/>
          <a:p>
            <a:r>
              <a:rPr lang="en-US" dirty="0"/>
              <a:t>Erica Slye</a:t>
            </a:r>
          </a:p>
        </p:txBody>
      </p:sp>
    </p:spTree>
    <p:extLst>
      <p:ext uri="{BB962C8B-B14F-4D97-AF65-F5344CB8AC3E}">
        <p14:creationId xmlns:p14="http://schemas.microsoft.com/office/powerpoint/2010/main" val="9099220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 chose this topic:</a:t>
            </a:r>
          </a:p>
        </p:txBody>
      </p:sp>
      <p:sp>
        <p:nvSpPr>
          <p:cNvPr id="3" name="Content Placeholder 2"/>
          <p:cNvSpPr>
            <a:spLocks noGrp="1"/>
          </p:cNvSpPr>
          <p:nvPr>
            <p:ph idx="1"/>
          </p:nvPr>
        </p:nvSpPr>
        <p:spPr/>
        <p:txBody>
          <a:bodyPr/>
          <a:lstStyle/>
          <a:p>
            <a:r>
              <a:rPr lang="en-US" dirty="0"/>
              <a:t>Crazy coworker story</a:t>
            </a:r>
          </a:p>
        </p:txBody>
      </p:sp>
    </p:spTree>
    <p:extLst>
      <p:ext uri="{BB962C8B-B14F-4D97-AF65-F5344CB8AC3E}">
        <p14:creationId xmlns:p14="http://schemas.microsoft.com/office/powerpoint/2010/main" val="4633688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(Using phone for notes)</a:t>
            </a:r>
          </a:p>
        </p:txBody>
      </p:sp>
      <p:sp>
        <p:nvSpPr>
          <p:cNvPr id="3" name="Content Placeholder 2"/>
          <p:cNvSpPr>
            <a:spLocks noGrp="1"/>
          </p:cNvSpPr>
          <p:nvPr>
            <p:ph idx="1"/>
          </p:nvPr>
        </p:nvSpPr>
        <p:spPr/>
        <p:txBody>
          <a:bodyPr/>
          <a:lstStyle/>
          <a:p>
            <a:r>
              <a:rPr lang="en-US" b="1" dirty="0"/>
              <a:t>(Before I start, I have some speaking notes that are on my phone. Just to let you know that I’m not messing around on it or anything. However, it is also to make a point about technology in the workplace; whether this is helping or inhibiting. Yes it may be helping me present concerning points that I make, but is it keeping my attention away from the audience? In the workforce, would a move like this keep me from making a successful presentation or is it typical for one to be constantly looking to their phone to the point where the professionalism of the situation isn’t hindered? Just some thoughts to ponder.)</a:t>
            </a:r>
          </a:p>
        </p:txBody>
      </p:sp>
    </p:spTree>
    <p:extLst>
      <p:ext uri="{BB962C8B-B14F-4D97-AF65-F5344CB8AC3E}">
        <p14:creationId xmlns:p14="http://schemas.microsoft.com/office/powerpoint/2010/main" val="1665825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 1:</a:t>
            </a:r>
          </a:p>
        </p:txBody>
      </p:sp>
      <p:sp>
        <p:nvSpPr>
          <p:cNvPr id="3" name="Content Placeholder 2"/>
          <p:cNvSpPr>
            <a:spLocks noGrp="1"/>
          </p:cNvSpPr>
          <p:nvPr>
            <p:ph idx="1"/>
          </p:nvPr>
        </p:nvSpPr>
        <p:spPr>
          <a:xfrm>
            <a:off x="838200" y="1825624"/>
            <a:ext cx="10515600" cy="4575175"/>
          </a:xfrm>
        </p:spPr>
        <p:txBody>
          <a:bodyPr>
            <a:normAutofit/>
          </a:bodyPr>
          <a:lstStyle/>
          <a:p>
            <a:r>
              <a:rPr lang="en-US" sz="2000" dirty="0"/>
              <a:t>Technology produces efficiency allowing for greater steps to be taken in the workplace </a:t>
            </a:r>
            <a:r>
              <a:rPr lang="en-US" sz="2000" b="1" dirty="0"/>
              <a:t>(this is done not only by day to day operations, but allows for long term improvement through basic communication technology, software development, or simple security and protection to digital aspects of a firm)</a:t>
            </a:r>
          </a:p>
          <a:p>
            <a:r>
              <a:rPr lang="en-US" sz="2000" dirty="0"/>
              <a:t>“Technology is reshaping the workplace, and having the right tools in place will help you and your team stay ahead.” – Elizabeth Dukes (sales associate) (1)</a:t>
            </a:r>
            <a:br>
              <a:rPr lang="en-US" sz="2000" dirty="0"/>
            </a:br>
            <a:endParaRPr lang="en-US" sz="2000" dirty="0"/>
          </a:p>
          <a:p>
            <a:endParaRPr lang="en-US" sz="2000" dirty="0"/>
          </a:p>
          <a:p>
            <a:r>
              <a:rPr lang="en-US" sz="2000" dirty="0"/>
              <a:t>Increased productivity = increased profit ** </a:t>
            </a:r>
          </a:p>
          <a:p>
            <a:pPr lvl="1"/>
            <a:r>
              <a:rPr lang="en-US" sz="1800" dirty="0"/>
              <a:t>Graph: as technology increases, so does efficiency, </a:t>
            </a:r>
          </a:p>
          <a:p>
            <a:pPr marL="457200" lvl="1" indent="0">
              <a:buNone/>
            </a:pPr>
            <a:r>
              <a:rPr lang="en-US" sz="1800" dirty="0"/>
              <a:t>therefore increasing profit (7)</a:t>
            </a:r>
          </a:p>
          <a:p>
            <a:pPr lvl="1"/>
            <a:endParaRPr lang="en-US" dirty="0"/>
          </a:p>
          <a:p>
            <a:pPr lvl="1"/>
            <a:endParaRPr lang="en-US" dirty="0"/>
          </a:p>
          <a:p>
            <a:pPr lvl="1"/>
            <a:endParaRPr lang="en-US" dirty="0"/>
          </a:p>
          <a:p>
            <a:pPr marL="457200" lvl="1" indent="0">
              <a:buNone/>
            </a:pPr>
            <a:endParaRPr lang="en-US" dirty="0"/>
          </a:p>
          <a:p>
            <a:endParaRPr lang="en-US" dirty="0"/>
          </a:p>
          <a:p>
            <a:pPr marL="0" indent="0">
              <a:buNone/>
            </a:pPr>
            <a:endParaRPr lang="en-US" dirty="0"/>
          </a:p>
          <a:p>
            <a:endParaRPr lang="en-US" dirty="0"/>
          </a:p>
          <a:p>
            <a:endParaRPr lang="en-US" dirty="0"/>
          </a:p>
        </p:txBody>
      </p:sp>
      <p:pic>
        <p:nvPicPr>
          <p:cNvPr id="4" name="Picture 3"/>
          <p:cNvPicPr>
            <a:picLocks noChangeAspect="1"/>
          </p:cNvPicPr>
          <p:nvPr/>
        </p:nvPicPr>
        <p:blipFill rotWithShape="1">
          <a:blip r:embed="rId2"/>
          <a:srcRect t="-368" r="1197" b="5604"/>
          <a:stretch/>
        </p:blipFill>
        <p:spPr>
          <a:xfrm>
            <a:off x="6968503" y="3686491"/>
            <a:ext cx="3602977" cy="1999383"/>
          </a:xfrm>
          <a:prstGeom prst="rect">
            <a:avLst/>
          </a:prstGeom>
        </p:spPr>
      </p:pic>
    </p:spTree>
    <p:extLst>
      <p:ext uri="{BB962C8B-B14F-4D97-AF65-F5344CB8AC3E}">
        <p14:creationId xmlns:p14="http://schemas.microsoft.com/office/powerpoint/2010/main" val="29440992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 2:</a:t>
            </a:r>
          </a:p>
        </p:txBody>
      </p:sp>
      <p:sp>
        <p:nvSpPr>
          <p:cNvPr id="6" name="Content Placeholder 5"/>
          <p:cNvSpPr>
            <a:spLocks noGrp="1"/>
          </p:cNvSpPr>
          <p:nvPr>
            <p:ph idx="1"/>
          </p:nvPr>
        </p:nvSpPr>
        <p:spPr/>
        <p:txBody>
          <a:bodyPr>
            <a:normAutofit/>
          </a:bodyPr>
          <a:lstStyle/>
          <a:p>
            <a:r>
              <a:rPr lang="en-US" b="1" dirty="0"/>
              <a:t>(ok so now that we know that technology increases efficiency and productivity, how exactly does that promote  or enhance the workforce, particularly concerning jobs? </a:t>
            </a:r>
            <a:r>
              <a:rPr lang="en-US" b="1" dirty="0" err="1"/>
              <a:t>Welll</a:t>
            </a:r>
            <a:r>
              <a:rPr lang="en-US" b="1" dirty="0"/>
              <a:t>…)</a:t>
            </a:r>
          </a:p>
          <a:p>
            <a:r>
              <a:rPr lang="en-US" dirty="0"/>
              <a:t>The increase in jobs made available due to technology offsets the decrease in jobs that technology replaces (2)</a:t>
            </a:r>
          </a:p>
          <a:p>
            <a:endParaRPr lang="en-US" dirty="0"/>
          </a:p>
          <a:p>
            <a:pPr marL="0" indent="0">
              <a:buNone/>
            </a:pPr>
            <a:endParaRPr lang="en-US" dirty="0"/>
          </a:p>
          <a:p>
            <a:pPr marL="0" indent="0">
              <a:buNone/>
            </a:pPr>
            <a:endParaRPr lang="en-US" dirty="0"/>
          </a:p>
          <a:p>
            <a:endParaRPr lang="en-US" dirty="0"/>
          </a:p>
        </p:txBody>
      </p:sp>
    </p:spTree>
    <p:extLst>
      <p:ext uri="{BB962C8B-B14F-4D97-AF65-F5344CB8AC3E}">
        <p14:creationId xmlns:p14="http://schemas.microsoft.com/office/powerpoint/2010/main" val="26123598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 2 </a:t>
            </a:r>
            <a:r>
              <a:rPr lang="en-US" dirty="0" err="1"/>
              <a:t>Cont</a:t>
            </a:r>
            <a:r>
              <a:rPr lang="en-US" dirty="0"/>
              <a:t>: </a:t>
            </a:r>
          </a:p>
        </p:txBody>
      </p:sp>
      <p:sp>
        <p:nvSpPr>
          <p:cNvPr id="3" name="Content Placeholder 2"/>
          <p:cNvSpPr>
            <a:spLocks noGrp="1"/>
          </p:cNvSpPr>
          <p:nvPr>
            <p:ph idx="1"/>
          </p:nvPr>
        </p:nvSpPr>
        <p:spPr>
          <a:xfrm>
            <a:off x="838200" y="1853057"/>
            <a:ext cx="10515600" cy="4351338"/>
          </a:xfrm>
        </p:spPr>
        <p:txBody>
          <a:bodyPr>
            <a:normAutofit/>
          </a:bodyPr>
          <a:lstStyle/>
          <a:p>
            <a:pPr marL="0" indent="0">
              <a:buNone/>
            </a:pPr>
            <a:r>
              <a:rPr lang="en-US" dirty="0"/>
              <a:t>(8)</a:t>
            </a:r>
          </a:p>
          <a:p>
            <a:pPr marL="0" indent="0">
              <a:buNone/>
            </a:pPr>
            <a:r>
              <a:rPr lang="en-US" dirty="0"/>
              <a:t> </a:t>
            </a:r>
            <a:endParaRPr lang="en-US" sz="2600" b="1" dirty="0"/>
          </a:p>
          <a:p>
            <a:pPr marL="0" indent="0">
              <a:buNone/>
            </a:pPr>
            <a:r>
              <a:rPr lang="en-US" sz="2500" b="1" dirty="0"/>
              <a:t>(As you can see, not only the number of people doing agricultural labor are decreasing and accountants increasing, but the percentage of the workforce that not only work with technology but also manage finances and profit continues to increase) </a:t>
            </a:r>
          </a:p>
        </p:txBody>
      </p:sp>
      <p:pic>
        <p:nvPicPr>
          <p:cNvPr id="5" name="Picture 4"/>
          <p:cNvPicPr>
            <a:picLocks noChangeAspect="1"/>
          </p:cNvPicPr>
          <p:nvPr/>
        </p:nvPicPr>
        <p:blipFill>
          <a:blip r:embed="rId2"/>
          <a:stretch>
            <a:fillRect/>
          </a:stretch>
        </p:blipFill>
        <p:spPr>
          <a:xfrm>
            <a:off x="3638385" y="365125"/>
            <a:ext cx="3575215" cy="2010215"/>
          </a:xfrm>
          <a:prstGeom prst="rect">
            <a:avLst/>
          </a:prstGeom>
        </p:spPr>
      </p:pic>
      <p:pic>
        <p:nvPicPr>
          <p:cNvPr id="7" name="Picture 6"/>
          <p:cNvPicPr>
            <a:picLocks noChangeAspect="1"/>
          </p:cNvPicPr>
          <p:nvPr/>
        </p:nvPicPr>
        <p:blipFill rotWithShape="1">
          <a:blip r:embed="rId3"/>
          <a:srcRect b="4577"/>
          <a:stretch/>
        </p:blipFill>
        <p:spPr>
          <a:xfrm>
            <a:off x="7120428" y="227457"/>
            <a:ext cx="4143664" cy="2276514"/>
          </a:xfrm>
          <a:prstGeom prst="rect">
            <a:avLst/>
          </a:prstGeom>
        </p:spPr>
      </p:pic>
    </p:spTree>
    <p:extLst>
      <p:ext uri="{BB962C8B-B14F-4D97-AF65-F5344CB8AC3E}">
        <p14:creationId xmlns:p14="http://schemas.microsoft.com/office/powerpoint/2010/main" val="3684246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7824" y="612013"/>
            <a:ext cx="10515600" cy="1325563"/>
          </a:xfrm>
        </p:spPr>
        <p:txBody>
          <a:bodyPr/>
          <a:lstStyle/>
          <a:p>
            <a:r>
              <a:rPr lang="en-US" dirty="0"/>
              <a:t>Con 1:		</a:t>
            </a:r>
          </a:p>
        </p:txBody>
      </p:sp>
      <p:pic>
        <p:nvPicPr>
          <p:cNvPr id="5" name="Picture 4"/>
          <p:cNvPicPr>
            <a:picLocks noChangeAspect="1"/>
          </p:cNvPicPr>
          <p:nvPr/>
        </p:nvPicPr>
        <p:blipFill>
          <a:blip r:embed="rId2"/>
          <a:stretch>
            <a:fillRect/>
          </a:stretch>
        </p:blipFill>
        <p:spPr>
          <a:xfrm>
            <a:off x="5596646" y="120312"/>
            <a:ext cx="3732461" cy="2051834"/>
          </a:xfrm>
          <a:prstGeom prst="rect">
            <a:avLst/>
          </a:prstGeom>
        </p:spPr>
      </p:pic>
      <p:sp>
        <p:nvSpPr>
          <p:cNvPr id="9" name="Content Placeholder 8"/>
          <p:cNvSpPr>
            <a:spLocks noGrp="1"/>
          </p:cNvSpPr>
          <p:nvPr>
            <p:ph idx="1"/>
          </p:nvPr>
        </p:nvSpPr>
        <p:spPr>
          <a:xfrm>
            <a:off x="858012" y="1412240"/>
            <a:ext cx="9982708" cy="4759018"/>
          </a:xfrm>
        </p:spPr>
        <p:txBody>
          <a:bodyPr>
            <a:normAutofit/>
          </a:bodyPr>
          <a:lstStyle/>
          <a:p>
            <a:pPr marL="0" indent="0">
              <a:buNone/>
            </a:pPr>
            <a:endParaRPr lang="en-US" dirty="0"/>
          </a:p>
          <a:p>
            <a:pPr marL="0" indent="0">
              <a:buNone/>
            </a:pPr>
            <a:r>
              <a:rPr lang="en-US" sz="5000" b="1" dirty="0"/>
              <a:t>(8)</a:t>
            </a:r>
          </a:p>
          <a:p>
            <a:pPr marL="0" indent="0">
              <a:buNone/>
            </a:pPr>
            <a:r>
              <a:rPr lang="en-US" b="1" dirty="0"/>
              <a:t>(The last part of the pro can be refuted by arguing that while jobs in technology have increased, they don’t fully compensate for the number of jobs that were replaced. Plus, he graphs are not to the same scale and this proves be misleading. Yes, some jobs are being relocated, yet all of them are not being compensated for, therefore invalidating the previous argument.)</a:t>
            </a:r>
          </a:p>
          <a:p>
            <a:pPr marL="0" indent="0">
              <a:buNone/>
            </a:pPr>
            <a:endParaRPr lang="en-US" dirty="0"/>
          </a:p>
          <a:p>
            <a:pPr marL="0" indent="0">
              <a:buNone/>
            </a:pPr>
            <a:endParaRPr lang="en-US" dirty="0"/>
          </a:p>
          <a:p>
            <a:pPr marL="0" indent="0">
              <a:buNone/>
            </a:pPr>
            <a:endParaRPr lang="en-US" dirty="0"/>
          </a:p>
        </p:txBody>
      </p:sp>
      <p:pic>
        <p:nvPicPr>
          <p:cNvPr id="10" name="Picture 9"/>
          <p:cNvPicPr>
            <a:picLocks noChangeAspect="1"/>
          </p:cNvPicPr>
          <p:nvPr/>
        </p:nvPicPr>
        <p:blipFill>
          <a:blip r:embed="rId3"/>
          <a:stretch>
            <a:fillRect/>
          </a:stretch>
        </p:blipFill>
        <p:spPr>
          <a:xfrm>
            <a:off x="2812825" y="463126"/>
            <a:ext cx="2885929" cy="1623335"/>
          </a:xfrm>
          <a:prstGeom prst="rect">
            <a:avLst/>
          </a:prstGeom>
        </p:spPr>
      </p:pic>
    </p:spTree>
    <p:extLst>
      <p:ext uri="{BB962C8B-B14F-4D97-AF65-F5344CB8AC3E}">
        <p14:creationId xmlns:p14="http://schemas.microsoft.com/office/powerpoint/2010/main" val="30085018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 3:</a:t>
            </a:r>
          </a:p>
        </p:txBody>
      </p:sp>
      <p:sp>
        <p:nvSpPr>
          <p:cNvPr id="3" name="Content Placeholder 2"/>
          <p:cNvSpPr>
            <a:spLocks noGrp="1"/>
          </p:cNvSpPr>
          <p:nvPr>
            <p:ph idx="1"/>
          </p:nvPr>
        </p:nvSpPr>
        <p:spPr/>
        <p:txBody>
          <a:bodyPr>
            <a:normAutofit/>
          </a:bodyPr>
          <a:lstStyle/>
          <a:p>
            <a:r>
              <a:rPr lang="en-US" sz="2400" dirty="0"/>
              <a:t>Technology increases human capital relating to things such as having the internet to spread info, background screenings, and advertising across the board (3)</a:t>
            </a:r>
          </a:p>
          <a:p>
            <a:r>
              <a:rPr lang="en-US" sz="2400" dirty="0"/>
              <a:t>Technology in the workplace improves the efficiency of screening, recruiting, and hiring potential candidates. (7)</a:t>
            </a:r>
          </a:p>
          <a:p>
            <a:r>
              <a:rPr lang="en-US" sz="2400" dirty="0"/>
              <a:t>Businesses utilize the Internet </a:t>
            </a:r>
            <a:r>
              <a:rPr lang="en-US" sz="2400" b="1" dirty="0"/>
              <a:t>(to spread the word about the organization and advertise job openings. Hiring managers can target candidates by using digital advertising technology that tracks the websites they visit.) (7)</a:t>
            </a:r>
          </a:p>
          <a:p>
            <a:r>
              <a:rPr lang="en-US" sz="2400" dirty="0"/>
              <a:t>Personality assessments and screening tools </a:t>
            </a:r>
            <a:r>
              <a:rPr lang="en-US" sz="2400" b="1" dirty="0"/>
              <a:t>(allow businesses to determine whether a potential candidate is an appropriate fit for the organization.) (7)</a:t>
            </a:r>
          </a:p>
          <a:p>
            <a:r>
              <a:rPr lang="en-US" sz="2400" b="1" dirty="0"/>
              <a:t>(So, this tells us that technology not only facilitates the hiring process, but allows for qualified individuals to be initially hired)</a:t>
            </a:r>
          </a:p>
          <a:p>
            <a:endParaRPr lang="en-US" dirty="0"/>
          </a:p>
          <a:p>
            <a:endParaRPr lang="en-US" dirty="0"/>
          </a:p>
          <a:p>
            <a:pPr marL="0" indent="0">
              <a:buNone/>
            </a:pPr>
            <a:endParaRPr lang="en-US" dirty="0"/>
          </a:p>
        </p:txBody>
      </p:sp>
    </p:spTree>
    <p:extLst>
      <p:ext uri="{BB962C8B-B14F-4D97-AF65-F5344CB8AC3E}">
        <p14:creationId xmlns:p14="http://schemas.microsoft.com/office/powerpoint/2010/main" val="19038783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 2:</a:t>
            </a:r>
            <a:br>
              <a:rPr lang="en-US" dirty="0"/>
            </a:br>
            <a:endParaRPr lang="en-US" dirty="0"/>
          </a:p>
        </p:txBody>
      </p:sp>
      <p:sp>
        <p:nvSpPr>
          <p:cNvPr id="3" name="Content Placeholder 2"/>
          <p:cNvSpPr>
            <a:spLocks noGrp="1"/>
          </p:cNvSpPr>
          <p:nvPr>
            <p:ph idx="1"/>
          </p:nvPr>
        </p:nvSpPr>
        <p:spPr/>
        <p:txBody>
          <a:bodyPr>
            <a:normAutofit/>
          </a:bodyPr>
          <a:lstStyle/>
          <a:p>
            <a:r>
              <a:rPr lang="en-US" dirty="0"/>
              <a:t>The use of 50,000 to 100,000 industrial robots can potentially result in a net loss of 100,000 jobs (6)</a:t>
            </a:r>
          </a:p>
          <a:p>
            <a:pPr marL="0" indent="0">
              <a:buNone/>
            </a:pPr>
            <a:r>
              <a:rPr lang="en-US" b="1" dirty="0"/>
              <a:t>(That’s just a pretty straightforward statistic, so yeah)</a:t>
            </a:r>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7707821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 3:</a:t>
            </a:r>
            <a:br>
              <a:rPr lang="en-US" dirty="0"/>
            </a:br>
            <a:endParaRPr lang="en-US" dirty="0"/>
          </a:p>
        </p:txBody>
      </p:sp>
      <p:sp>
        <p:nvSpPr>
          <p:cNvPr id="3" name="Content Placeholder 2"/>
          <p:cNvSpPr>
            <a:spLocks noGrp="1"/>
          </p:cNvSpPr>
          <p:nvPr>
            <p:ph idx="1"/>
          </p:nvPr>
        </p:nvSpPr>
        <p:spPr/>
        <p:txBody>
          <a:bodyPr>
            <a:normAutofit lnSpcReduction="10000"/>
          </a:bodyPr>
          <a:lstStyle/>
          <a:p>
            <a:r>
              <a:rPr lang="en-US" sz="2400" dirty="0"/>
              <a:t>Technology is giving value and jobs to other countries rather than the United States by shifting their factories to lower-cost countries (5)</a:t>
            </a:r>
          </a:p>
          <a:p>
            <a:r>
              <a:rPr lang="en-US" sz="2400" dirty="0"/>
              <a:t>The US is importing more and more from </a:t>
            </a:r>
          </a:p>
          <a:p>
            <a:pPr marL="0" indent="0">
              <a:buNone/>
            </a:pPr>
            <a:r>
              <a:rPr lang="en-US" sz="2400" dirty="0"/>
              <a:t>countries like China </a:t>
            </a:r>
            <a:r>
              <a:rPr lang="en-US" sz="2400" b="1" dirty="0"/>
              <a:t>(therefore moving production </a:t>
            </a:r>
          </a:p>
          <a:p>
            <a:pPr marL="0" indent="0">
              <a:buNone/>
            </a:pPr>
            <a:r>
              <a:rPr lang="en-US" sz="2400" b="1" dirty="0"/>
              <a:t>jobs to outside of the US)</a:t>
            </a:r>
          </a:p>
          <a:p>
            <a:r>
              <a:rPr lang="en-US" sz="2400" b="1" dirty="0"/>
              <a:t>(As the graph shows, since about 2001, the </a:t>
            </a:r>
          </a:p>
          <a:p>
            <a:pPr marL="0" indent="0">
              <a:buNone/>
            </a:pPr>
            <a:r>
              <a:rPr lang="en-US" sz="2400" b="1" dirty="0"/>
              <a:t>number of patents awarded to US companies</a:t>
            </a:r>
          </a:p>
          <a:p>
            <a:pPr marL="0" indent="0">
              <a:buNone/>
            </a:pPr>
            <a:r>
              <a:rPr lang="en-US" sz="2400" b="1" dirty="0"/>
              <a:t>have been declining while imports </a:t>
            </a:r>
          </a:p>
          <a:p>
            <a:pPr marL="0" indent="0">
              <a:buNone/>
            </a:pPr>
            <a:r>
              <a:rPr lang="en-US" sz="2400" b="1" dirty="0"/>
              <a:t>from China have steadily increase.)</a:t>
            </a:r>
          </a:p>
          <a:p>
            <a:pPr marL="0" indent="0">
              <a:buNone/>
            </a:pPr>
            <a:r>
              <a:rPr lang="en-US" dirty="0"/>
              <a:t>(7)</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pic>
        <p:nvPicPr>
          <p:cNvPr id="4" name="Picture 3"/>
          <p:cNvPicPr>
            <a:picLocks noChangeAspect="1"/>
          </p:cNvPicPr>
          <p:nvPr/>
        </p:nvPicPr>
        <p:blipFill>
          <a:blip r:embed="rId2"/>
          <a:stretch>
            <a:fillRect/>
          </a:stretch>
        </p:blipFill>
        <p:spPr>
          <a:xfrm>
            <a:off x="6813296" y="3395687"/>
            <a:ext cx="4407408" cy="2781276"/>
          </a:xfrm>
          <a:prstGeom prst="rect">
            <a:avLst/>
          </a:prstGeom>
        </p:spPr>
      </p:pic>
    </p:spTree>
    <p:extLst>
      <p:ext uri="{BB962C8B-B14F-4D97-AF65-F5344CB8AC3E}">
        <p14:creationId xmlns:p14="http://schemas.microsoft.com/office/powerpoint/2010/main" val="26005011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Pro/Con (?):</a:t>
            </a:r>
          </a:p>
        </p:txBody>
      </p:sp>
      <p:sp>
        <p:nvSpPr>
          <p:cNvPr id="3" name="Content Placeholder 2"/>
          <p:cNvSpPr>
            <a:spLocks noGrp="1"/>
          </p:cNvSpPr>
          <p:nvPr>
            <p:ph idx="1"/>
          </p:nvPr>
        </p:nvSpPr>
        <p:spPr/>
        <p:txBody>
          <a:bodyPr/>
          <a:lstStyle/>
          <a:p>
            <a:r>
              <a:rPr lang="en-US" dirty="0"/>
              <a:t>Increase in technology results in the creation of jobs that require training or a field of expertise  </a:t>
            </a:r>
          </a:p>
          <a:p>
            <a:pPr marL="0" indent="0">
              <a:buNone/>
            </a:pPr>
            <a:r>
              <a:rPr lang="en-US" dirty="0"/>
              <a:t>(</a:t>
            </a:r>
            <a:r>
              <a:rPr lang="en-US" b="1" dirty="0"/>
              <a:t>So people who cannot afford an education might have difficulty getting a steady job because they do not have an education, therefore making it difficult for them to make money to get that education to get a job…and it’s all just an endless cycle)</a:t>
            </a:r>
          </a:p>
          <a:p>
            <a:pPr marL="0" indent="0">
              <a:buNone/>
            </a:pPr>
            <a:r>
              <a:rPr lang="en-US" b="1" dirty="0"/>
              <a:t>(On the other hand, this reality has the potential to further motivate individuals to pursue an education and set goals, hopefully furthering the general US economy)  </a:t>
            </a:r>
          </a:p>
        </p:txBody>
      </p:sp>
    </p:spTree>
    <p:extLst>
      <p:ext uri="{BB962C8B-B14F-4D97-AF65-F5344CB8AC3E}">
        <p14:creationId xmlns:p14="http://schemas.microsoft.com/office/powerpoint/2010/main" val="35994647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Citations:</a:t>
            </a:r>
          </a:p>
        </p:txBody>
      </p:sp>
      <p:sp>
        <p:nvSpPr>
          <p:cNvPr id="3" name="Content Placeholder 2"/>
          <p:cNvSpPr>
            <a:spLocks noGrp="1"/>
          </p:cNvSpPr>
          <p:nvPr>
            <p:ph idx="1"/>
          </p:nvPr>
        </p:nvSpPr>
        <p:spPr/>
        <p:txBody>
          <a:bodyPr>
            <a:normAutofit fontScale="55000" lnSpcReduction="20000"/>
          </a:bodyPr>
          <a:lstStyle/>
          <a:p>
            <a:pPr marL="514350" indent="-514350">
              <a:buFont typeface="+mj-lt"/>
              <a:buAutoNum type="arabicPeriod"/>
            </a:pPr>
            <a:r>
              <a:rPr lang="en-US" dirty="0" err="1"/>
              <a:t>Chitakasem</a:t>
            </a:r>
            <a:r>
              <a:rPr lang="en-US" dirty="0"/>
              <a:t>. Technology In the Workplace: 5 Reasons To Keep Up. Web. </a:t>
            </a:r>
            <a:r>
              <a:rPr lang="en-US" u="sng" dirty="0">
                <a:hlinkClick r:id="rId2"/>
              </a:rPr>
              <a:t>https://www.ivyexec.com/executive-insights/2013/5-reasons-to-keep-up-with-technology-in-the-workplace/</a:t>
            </a:r>
            <a:endParaRPr lang="en-US" u="sng" dirty="0"/>
          </a:p>
          <a:p>
            <a:pPr marL="514350" indent="-514350">
              <a:buFont typeface="+mj-lt"/>
              <a:buAutoNum type="arabicPeriod"/>
            </a:pPr>
            <a:r>
              <a:rPr lang="en-US" dirty="0"/>
              <a:t>Dukes. Ways that Technology has Changed the Modern Workplace. December 23, 2014. Web. </a:t>
            </a:r>
            <a:r>
              <a:rPr lang="en-US" u="sng" dirty="0">
                <a:hlinkClick r:id="rId3"/>
              </a:rPr>
              <a:t>https://www.iofficecorp.com/blog/4-ways-technology-has-changed-the-modern-workplace</a:t>
            </a:r>
            <a:endParaRPr lang="en-US" u="sng" dirty="0"/>
          </a:p>
          <a:p>
            <a:pPr marL="514350" indent="-514350">
              <a:buFont typeface="+mj-lt"/>
              <a:buAutoNum type="arabicPeriod"/>
            </a:pPr>
            <a:r>
              <a:rPr lang="en-US" dirty="0"/>
              <a:t>Impacts of Technological Change in Productivity. Boundless.  Web. </a:t>
            </a:r>
            <a:r>
              <a:rPr lang="en-US" dirty="0">
                <a:hlinkClick r:id="rId4"/>
              </a:rPr>
              <a:t>https://www.boundless.com/economics/textbooks/boundless-economics-textbook/economic-growth-20/productivity-98/impacts-of-technological-change-on-productivity-370-12467/</a:t>
            </a:r>
            <a:r>
              <a:rPr lang="en-US" dirty="0"/>
              <a:t>)</a:t>
            </a:r>
          </a:p>
          <a:p>
            <a:pPr marL="514350" indent="-514350">
              <a:buFont typeface="+mj-lt"/>
              <a:buAutoNum type="arabicPeriod"/>
            </a:pPr>
            <a:r>
              <a:rPr lang="en-US" dirty="0" err="1"/>
              <a:t>Makortoff</a:t>
            </a:r>
            <a:r>
              <a:rPr lang="en-US" dirty="0"/>
              <a:t>, </a:t>
            </a:r>
            <a:r>
              <a:rPr lang="en-US" dirty="0" err="1"/>
              <a:t>Kalyeena</a:t>
            </a:r>
            <a:r>
              <a:rPr lang="en-US" dirty="0"/>
              <a:t>. Don’t fear the robots, tech </a:t>
            </a:r>
            <a:r>
              <a:rPr lang="en-US" dirty="0" err="1"/>
              <a:t>creats</a:t>
            </a:r>
            <a:r>
              <a:rPr lang="en-US" dirty="0"/>
              <a:t> jobs. August 19, 2015. CNBC. Web. </a:t>
            </a:r>
            <a:r>
              <a:rPr lang="en-US" u="sng" dirty="0">
                <a:hlinkClick r:id="rId5"/>
              </a:rPr>
              <a:t>http://www.cnbc.com/2015/08/19/dont-fear-the-robots-tech-creates-more-jobs-than-it-destroys-report.html</a:t>
            </a:r>
            <a:endParaRPr lang="en-US" u="sng" dirty="0"/>
          </a:p>
          <a:p>
            <a:pPr marL="514350" indent="-514350">
              <a:buFont typeface="+mj-lt"/>
              <a:buAutoNum type="arabicPeriod"/>
            </a:pPr>
            <a:r>
              <a:rPr lang="en-US" dirty="0"/>
              <a:t>Manufacturing’s Productivity Myth. October 26, 2016. Web. </a:t>
            </a:r>
            <a:r>
              <a:rPr lang="en-US" u="sng" dirty="0">
                <a:hlinkClick r:id="rId6"/>
              </a:rPr>
              <a:t>http://economistsview.typepad.com/economistsview/technology/</a:t>
            </a:r>
            <a:endParaRPr lang="en-US" u="sng" dirty="0"/>
          </a:p>
          <a:p>
            <a:pPr marL="514350" indent="-514350">
              <a:buFont typeface="+mj-lt"/>
              <a:buAutoNum type="arabicPeriod"/>
            </a:pPr>
            <a:r>
              <a:rPr lang="en-US" dirty="0" err="1"/>
              <a:t>Rotman</a:t>
            </a:r>
            <a:r>
              <a:rPr lang="en-US" dirty="0"/>
              <a:t>. How Technology is Destroying Jobs. June 12, 2013. Web. </a:t>
            </a:r>
            <a:r>
              <a:rPr lang="en-US" u="sng" dirty="0">
                <a:hlinkClick r:id="rId7"/>
              </a:rPr>
              <a:t>https://www.technologyreview.com/s/515926/how-technology-is-destroying-jobs/</a:t>
            </a:r>
            <a:endParaRPr lang="en-US" u="sng" dirty="0"/>
          </a:p>
          <a:p>
            <a:pPr marL="514350" indent="-514350">
              <a:buFont typeface="+mj-lt"/>
              <a:buAutoNum type="arabicPeriod"/>
            </a:pPr>
            <a:r>
              <a:rPr lang="en-US" dirty="0"/>
              <a:t>Scott. Importance of Technology in the Workplace. Web. </a:t>
            </a:r>
            <a:r>
              <a:rPr lang="en-US" u="sng" dirty="0">
                <a:hlinkClick r:id="rId8"/>
              </a:rPr>
              <a:t>http://smallbusiness.chron.com/importance-technology-workplace-10607.html</a:t>
            </a:r>
            <a:endParaRPr lang="en-US" dirty="0"/>
          </a:p>
          <a:p>
            <a:pPr marL="514350" indent="-514350">
              <a:buFont typeface="+mj-lt"/>
              <a:buAutoNum type="arabicPeriod"/>
            </a:pPr>
            <a:r>
              <a:rPr lang="en-US" dirty="0" err="1"/>
              <a:t>Sharplin</a:t>
            </a:r>
            <a:r>
              <a:rPr lang="en-US" dirty="0"/>
              <a:t>. </a:t>
            </a:r>
            <a:r>
              <a:rPr lang="en-US" dirty="0" err="1"/>
              <a:t>Marby</a:t>
            </a:r>
            <a:r>
              <a:rPr lang="en-US" dirty="0"/>
              <a:t>. Does more Technology Create Unemployment?. March 18, 1986. Web. </a:t>
            </a:r>
            <a:r>
              <a:rPr lang="en-US" u="sng" dirty="0">
                <a:hlinkClick r:id="rId9"/>
              </a:rPr>
              <a:t>https://www.libertarianism.org/publications/essays/does-more-technology-create-unemployment</a:t>
            </a:r>
            <a:endParaRPr lang="en-US" u="sng" dirty="0"/>
          </a:p>
          <a:p>
            <a:endParaRPr lang="en-US" u="sng" dirty="0"/>
          </a:p>
          <a:p>
            <a:endParaRPr lang="en-US" dirty="0"/>
          </a:p>
        </p:txBody>
      </p:sp>
    </p:spTree>
    <p:extLst>
      <p:ext uri="{BB962C8B-B14F-4D97-AF65-F5344CB8AC3E}">
        <p14:creationId xmlns:p14="http://schemas.microsoft.com/office/powerpoint/2010/main" val="4675908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376</TotalTime>
  <Words>1002</Words>
  <Application>Microsoft Office PowerPoint</Application>
  <PresentationFormat>Widescreen</PresentationFormat>
  <Paragraphs>73</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Technology in the Workforce: Does it Enhance or Inhibit </vt:lpstr>
      <vt:lpstr>Why I chose this topic:</vt:lpstr>
      <vt:lpstr>(Using phone for notes)</vt:lpstr>
      <vt:lpstr>Pro 1:</vt:lpstr>
      <vt:lpstr>Pro 2:</vt:lpstr>
      <vt:lpstr>Pro 2 Cont: </vt:lpstr>
      <vt:lpstr>Con 1:  </vt:lpstr>
      <vt:lpstr>Pro 3:</vt:lpstr>
      <vt:lpstr>Con 2: </vt:lpstr>
      <vt:lpstr>Con 3: </vt:lpstr>
      <vt:lpstr>Pro/Con (?):</vt:lpstr>
      <vt:lpstr>Citations: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Technology in the Workforce: Does it Enhance or Inhibit Jobs</dc:title>
  <dc:creator>Slye, Erica</dc:creator>
  <cp:lastModifiedBy>Slye, Erica</cp:lastModifiedBy>
  <cp:revision>35</cp:revision>
  <dcterms:created xsi:type="dcterms:W3CDTF">2017-03-22T14:42:38Z</dcterms:created>
  <dcterms:modified xsi:type="dcterms:W3CDTF">2017-04-10T20:50:41Z</dcterms:modified>
</cp:coreProperties>
</file>